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20" r:id="rId3"/>
  </p:sldMasterIdLst>
  <p:sldIdLst>
    <p:sldId id="256" r:id="rId4"/>
    <p:sldId id="274" r:id="rId5"/>
    <p:sldId id="290" r:id="rId6"/>
    <p:sldId id="258" r:id="rId7"/>
    <p:sldId id="295" r:id="rId8"/>
    <p:sldId id="262" r:id="rId9"/>
    <p:sldId id="297" r:id="rId10"/>
    <p:sldId id="298" r:id="rId11"/>
    <p:sldId id="299" r:id="rId12"/>
    <p:sldId id="260" r:id="rId13"/>
    <p:sldId id="29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1CE5-CEB6-4600-B61D-93F13C199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AE2D3-9428-437F-B361-2BDEF8D1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0C45-3A38-4C5B-848E-32C40681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9386C-37D7-46A5-80AF-3B95E7B1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938E-44A2-437A-8F2A-15AE28A7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1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BF2E-558F-42CC-BA72-0779A24E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A369E-ECF3-48C4-B608-204927FED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2018-5C72-4AA4-B83E-2874A5F0F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BF8A-E0C1-4B39-92B5-213C8CD8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D29E-D378-4055-B378-D44CA386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41E46-4C87-40B5-A1FA-13581B247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6FC42-92DB-4E11-A04A-CD1C69427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B6573-2F45-4A65-9FEE-4E7F7F0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1F02-8D7B-4405-B31F-8E9490A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A7DE-177A-4BDA-9FF5-F40DE031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4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4B354-087E-4C44-970B-7677C9E6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BEC2-C929-4439-9ADD-8EF20C744CCB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26F9B-F758-47BE-AF8B-D8F6B596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24C0B-C488-4D43-A551-85FF1A5A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BB3AF-5BC3-4A1B-B26C-45C61141AB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573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F155D-E46C-4E04-9AC0-1C7E3CC25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4D83-00C8-4A9E-B4AA-241C2BB17254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B9BB-EB39-4A49-BB47-C52400E7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DED67-A23C-4035-A3A3-0845149F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82EF4-C144-487E-B8A7-6B61EC90A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02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FDE2A-66F4-4B69-8B33-2441EF67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5540A-0690-4AE0-A8FB-4F4ADA639E57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349F3-8428-4F6A-879D-92859618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4ADE-F5D4-47CE-B360-FE67292A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050B-4D4A-46DD-88D7-5ACFE6327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01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F6EDCC-C039-44D5-95A8-92B5B453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F71E6-F436-4E68-9CEA-52637A52C90E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725029-207D-4EDE-B466-ADEAAEEF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77BD66-699D-4E3C-8669-9D5D0720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089BE-6E16-44E7-A7D0-639D45478B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452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D4538E9-F844-4E15-A0A6-6C15A737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D8E6-9261-4168-B2C5-479C2413C871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7433FC-5F90-4578-8FE2-C39F95A1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F40F1C-73F5-4250-B0A3-E6F8E0C2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63B86-D723-4563-A87F-B7995E65D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116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11C488-E923-448E-BC64-48B48D1B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F0582-B176-4E98-9A3F-35DA84C9AF6F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094842-B4F5-410E-A134-E02FC010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66D5E5E-3051-4664-8975-4F1BBA6F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620BC-28B3-4564-A908-7680EEB57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119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1FADE3-D356-42CB-A2E1-875F7078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F0AF-10A7-4BBF-BC66-82F2EDA8AE71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C300D0-3754-49E7-BE70-8EC91DAE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B0765D-4B04-45BC-BF5E-1B6D489A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02908-ADE7-409F-80A8-FA3C32B8C0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47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5A1937-9ED2-4515-B1EB-C5919AD8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91D6-7E3B-4055-B562-9FF87DD867A6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006259-6ABA-4332-B5DD-ACB79A62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E7C563-D461-4B67-8420-D7A0FD7D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62BC7-331B-4D7B-BE19-FD9061686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42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650C-E677-480F-B7A6-671EFC00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85F9-0849-45CB-BB63-0C4A5D40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31BB-49C6-4986-BBED-EE60E008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88C0-1DC1-46F3-B117-D1E2C850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3D33-89FD-4CF3-9FE6-7B1AC43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3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E17E43-07BA-4736-8D72-552E7C25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4453-00E9-4CB9-A8C5-799250D209D8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281984-889E-490F-BA74-9118D824E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01C3AD-FF9E-421E-8B70-F23DB04D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0309A-7DD4-4879-B2CE-80E022A19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548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E1858-F325-46AD-90C7-020D5D5C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FB541-A191-4CD2-9F09-FC57BD763CFE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1A2AD-D4FA-4872-AC09-7045B3DC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03E1B-47DE-4398-B226-81A6F86C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60380-D3D7-4CB4-BC93-DB0267D9D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747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F9D9A-1665-4D7D-9A3E-7F308A35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0A8E0-A4B2-4A58-9311-42C6BFBF994F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E7DE3-5C5B-4F47-8E3E-9DCE64BF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B712-F8C8-4877-B129-3E759EBA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2DD1-1E37-429B-BAE7-76E482B89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744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5B819-23EF-4461-B910-9125E34F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07534-6F2F-48D9-BED1-51CAFABD83ED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E5587-44B9-4F66-8485-6F61402C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B6926-8D14-4062-A08D-8506BC9C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25465-694C-4922-9363-9698D525CD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369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30357-668F-4A69-B364-9AE459267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F4BF8-25A0-42BE-97B7-B411A43EFD57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7F166-8067-4532-8B54-88166DDD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AEF6C-8EEF-4337-A5BA-E1DBB219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3A6C7-FFE1-4B61-AC13-F6D6929B94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1589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798C7-FC54-4DD5-8EE4-53CA26DA7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40B06-E077-4BB2-920B-31C76F513A91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21BEE-F053-40A4-9C16-B3D2D637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652F-ED19-4C72-B40B-89FBEB59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F4834-706F-4AA1-AA01-E4B6EFD6E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00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978C2E-F4D9-4F3A-BBC3-B46EA06A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D0386-17FE-4928-A300-0DE26A3F59E8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7F9145-3E67-456C-B51F-57916F50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8AB429-68D5-4C9E-A885-5A9AD140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9DB9C-496C-4E1E-912C-A5E77D838D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3402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85AE0A8-5ACE-47CE-9BB5-7D7DC9E74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1BCD-CB7D-4AF2-BA30-3BEE227477ED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0AF347-CE01-4415-8F53-E889DB10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86DC7D-A8E8-4CDF-9FA4-7A02EE36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EBF75-B475-4AFD-AE52-62582C290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364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403F21-8217-4178-A44F-9B1799C5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60F9-B560-4C2D-A7C7-9BA2A51F7732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4C9406-CB2D-4527-9834-0D3FFFA3E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CE9EDE-F68D-435C-85FD-A8A404CBA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FB33C-EFD9-4E43-B8E1-52837308FA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363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020120-D5EC-44AA-A748-8068A9D29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47CA-B55B-48AC-BA7F-F7DCBB2B4248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8D716D-C38D-4D30-A523-92073E3DE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AF66D06-1311-456B-BE36-469271431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114C9-46AC-4EF7-BD04-2B97DFE2C9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48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F0C1-FE71-4BEB-B0B8-C2940A5C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4577F-0A13-4A7C-A24D-2B8590E82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1FFA-D2F5-4D65-B518-27780778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81769-5BFC-4D89-80F7-F0612456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BB8E-E4F6-43E8-8C94-249FE33F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81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1AFFAA-6F7D-4F7D-8402-FE91B48C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51AE-AA70-48A9-9FD8-994FAE39D772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A069-8E77-4342-B36F-348E7B68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F44FC9-E8E0-47E2-9DD6-04DE0AB0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F155A-4E2C-4B2D-B5A5-54E85137D4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462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9479AC-A902-4F84-8E6C-32A147E3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6AB36-11FD-436A-87E7-F93D3EF7424A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FE4301-13F3-43B8-800E-77C452B1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C350FF-2359-4998-9C92-C6646283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C9CE6-737C-4AF1-8C28-3DF9A9C057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2217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2714E-569E-4DBA-9F75-CC535E10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1C6C4-B6C9-4200-B879-A529FB094442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817B8-8632-46A3-9F45-C60A2D168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D6A69-9D9C-4015-AEC4-57265782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B97E3-75B7-487C-AC56-161A777E2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4645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1FB4D-E8D7-4F4D-9D23-EDF66E2C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91D1-7E9E-42BE-A7E9-6FEBE8BA8E31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76F69-99BD-4B47-93FE-E936109E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9FF6F-F707-4A90-8350-712C9FA25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503DC-CD7C-48B4-9A36-CE648A83C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97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C3A9-6895-4F58-B423-C9AF243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4BC6-7A55-4CC6-A03A-CBFC1EB52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F93C9-A82D-4C6B-B51C-B666FED1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2D3E1-676A-4850-A810-F519814F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A7F36-4093-4FE1-B31D-1C656C3C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8217E-4848-42FA-B7BA-58BE5038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9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0CD5-3FA1-4028-BD11-D72DC79B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A4B2B-133D-4BD3-9E39-69DEC44B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33691-912C-412E-B752-5339F9FF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4797-445B-4502-A5DB-F56B68603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C0073-0E44-41D3-A904-2059CE4B5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29B7E-1467-4E8A-9C0B-23224140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F1073-A635-4F53-9AD6-67986878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0A99A-497C-47B6-9730-81BF1FE2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F9B6-F4EF-4EB4-9471-696C22F5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A6105-5C7C-4A87-ABCB-F831633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5CA81-F092-48C4-AC73-5590026C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5B7F6-C618-4CD7-8EDA-762F499F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1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0CC92-C5F6-4060-A3AD-FDCC0762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9B4E0-2889-4F92-8B6F-94231FAB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5705-2E54-43B0-8D75-124F453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DDAC-45B2-4D6E-8603-DF707919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9FF8-342C-4A38-8ED6-0B846132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93EA9-8485-4A4D-B926-E46210E99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75BC-8434-4D80-95C1-346935B9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2AE68-1EBA-4650-8A07-494D9A65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7A76-A9AA-4B7C-B826-C05FA582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EF96-EECC-4DEC-A24B-A2AEF128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A0B20-7050-4B37-AC94-E640D76E9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12484-B05E-4895-84CF-B5799AD5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23EB-3807-4009-A9A4-43F3B30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98697-60F3-462F-B818-A882ED9F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C95F6-C862-4F3D-B0EB-D7F8A6F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A00AC-61AD-4D1D-8A9C-B9BCE855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14901-C514-4B49-A501-F0E84E1EB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9A7D-4585-47CC-9BC1-26960F541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C52C-8697-4D53-B0DF-F5B51C13E5BB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3ED6-89D7-4494-9AEE-E9DD52248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0A23-9F63-40EF-A7DF-839F06BFC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2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7AB0202-E0E5-452D-B0CE-4F2FFD8709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08E7888-8786-4BAC-8B82-CBE5677A0A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4509E-9932-47ED-892B-4D1CDF934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F09CD-F181-4F0B-A789-75D7E5106F3A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1C91-186C-46AF-B8BA-45BD29901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6D144-776E-417B-A62E-FDC2589BE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238832A-E273-4D91-A881-79557B373B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8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64F41FF-10DE-4729-AD9B-28EE027430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A9D1CF3-F2AE-4804-9811-9996365D12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96ADF-5EC6-4EE0-A368-6DAFC0282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0BBF20-657F-4F6A-AD79-04257D3AF6B5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4D03-7C44-41C2-AB60-2B7B70656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7DFCE-2AB2-4616-B604-31D18A9A5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3FD294-08A3-48F8-BA86-4D935FEBE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71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arrollo.enabilities.prometeoinnovations.com/login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E07C-F75A-4537-ACD1-D0CC1BD72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 8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E568DA-B44A-4592-ACFB-9B9D417F60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AND VOCABULARY</a:t>
            </a:r>
          </a:p>
          <a:p>
            <a:r>
              <a:rPr lang="en-US" dirty="0"/>
              <a:t>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5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FF321A3-74F9-4F70-AF0F-B4DA0596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VOCABULARY</a:t>
            </a:r>
            <a:br>
              <a:rPr lang="en-US" altLang="en-US" sz="2400" b="1" dirty="0"/>
            </a:br>
            <a:r>
              <a:rPr lang="en-US" altLang="en-US" sz="2400" b="1" dirty="0"/>
              <a:t>Write the appropriate term or phrase for each definition </a:t>
            </a:r>
            <a:endParaRPr lang="en-GB" altLang="en-US" sz="2400" b="1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E59C4CB-911A-45DE-A5AE-70F8F7418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600200"/>
            <a:ext cx="9489347" cy="4724400"/>
          </a:xfrm>
        </p:spPr>
        <p:txBody>
          <a:bodyPr/>
          <a:lstStyle/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A specially designed program which meets the unique educational needs of one child with a disability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Children of the same parents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work with children with special needs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individuals improve their ability to perform tasks in living and working environments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people cope with and solve problems in their everyday lives (family, personal, relationship problems, etc.)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individuals with physical problems, suffering from an injury or disease, to restore function, improve mobility, relieve pain, etc.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people improve their social functioning and overall well-being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FF321A3-74F9-4F70-AF0F-B4DA0596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VOCABULARY - </a:t>
            </a:r>
            <a:r>
              <a:rPr lang="en-US" altLang="en-US" sz="2400" b="1" dirty="0">
                <a:solidFill>
                  <a:srgbClr val="00B050"/>
                </a:solidFill>
              </a:rPr>
              <a:t>KEY</a:t>
            </a:r>
            <a:br>
              <a:rPr lang="en-US" altLang="en-US" sz="2400" b="1" dirty="0"/>
            </a:br>
            <a:r>
              <a:rPr lang="en-US" altLang="en-US" sz="2400" b="1" dirty="0"/>
              <a:t>Write the appropriate term or phrase for each definition </a:t>
            </a:r>
            <a:endParaRPr lang="en-GB" altLang="en-US" sz="2400" b="1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E59C4CB-911A-45DE-A5AE-70F8F7418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600200"/>
            <a:ext cx="9489347" cy="4724400"/>
          </a:xfrm>
        </p:spPr>
        <p:txBody>
          <a:bodyPr/>
          <a:lstStyle/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A specially designed program which meets the unique educational needs of one child with a disability – </a:t>
            </a:r>
            <a:r>
              <a:rPr lang="en-US" altLang="en-US" sz="2000" dirty="0">
                <a:solidFill>
                  <a:srgbClr val="00B050"/>
                </a:solidFill>
              </a:rPr>
              <a:t>Individual education plan (IEP)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Children of the same parents – </a:t>
            </a:r>
            <a:r>
              <a:rPr lang="en-US" altLang="en-US" sz="2000" dirty="0">
                <a:solidFill>
                  <a:srgbClr val="00B050"/>
                </a:solidFill>
              </a:rPr>
              <a:t>siblings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endParaRPr lang="en-GB" altLang="en-US" sz="2000" dirty="0">
              <a:solidFill>
                <a:prstClr val="black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work with children with special needs – </a:t>
            </a:r>
            <a:r>
              <a:rPr lang="en-US" altLang="en-US" sz="2000" dirty="0">
                <a:solidFill>
                  <a:srgbClr val="00B050"/>
                </a:solidFill>
              </a:rPr>
              <a:t>special educators 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individuals improve their ability to perform tasks in living and working environments – </a:t>
            </a:r>
            <a:r>
              <a:rPr lang="en-US" altLang="en-US" sz="2000" dirty="0">
                <a:solidFill>
                  <a:srgbClr val="00B050"/>
                </a:solidFill>
              </a:rPr>
              <a:t>occupational therapists  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people cope with and solve problems in their everyday lives (family, personal, relationship problems, etc.) – </a:t>
            </a:r>
            <a:r>
              <a:rPr lang="en-US" altLang="en-US" sz="2000" dirty="0">
                <a:solidFill>
                  <a:srgbClr val="00B050"/>
                </a:solidFill>
              </a:rPr>
              <a:t>psychologists/counselors  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individuals with physical problems, suffering from an injury or disease, to restore function, improve mobility, relieve pain, etc. – </a:t>
            </a:r>
            <a:r>
              <a:rPr lang="en-US" altLang="en-US" sz="2000" dirty="0">
                <a:solidFill>
                  <a:srgbClr val="00B050"/>
                </a:solidFill>
              </a:rPr>
              <a:t>physical therapists 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lvl="0" eaLnBrk="1" hangingPunct="1"/>
            <a:r>
              <a:rPr lang="en-US" altLang="en-US" sz="2000" dirty="0">
                <a:solidFill>
                  <a:prstClr val="black"/>
                </a:solidFill>
              </a:rPr>
              <a:t>Professionals who help people improve their social functioning and overall well-being – </a:t>
            </a:r>
            <a:r>
              <a:rPr lang="en-US" altLang="en-US" sz="2000" dirty="0">
                <a:solidFill>
                  <a:srgbClr val="00B050"/>
                </a:solidFill>
              </a:rPr>
              <a:t>social workers </a:t>
            </a:r>
            <a:endParaRPr lang="en-GB" altLang="en-US" sz="20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869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B1380-218B-47C9-8E1B-E9875518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47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0074-B132-4C19-B145-B36859EE3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899"/>
            <a:ext cx="10515600" cy="5338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b="1" dirty="0"/>
              <a:t>Revision 8</a:t>
            </a:r>
            <a:r>
              <a:rPr lang="en-US" sz="2200" dirty="0"/>
              <a:t> reviews grammar and vocabulary from Units 15 and 16.</a:t>
            </a:r>
          </a:p>
          <a:p>
            <a:r>
              <a:rPr lang="en-US" sz="2200" dirty="0"/>
              <a:t>Unit 15:</a:t>
            </a:r>
          </a:p>
          <a:p>
            <a:pPr lvl="1"/>
            <a:r>
              <a:rPr lang="en-US" sz="2200" dirty="0"/>
              <a:t>Grammar – Prepositions of time and place (please refer to page 95 in your books)</a:t>
            </a:r>
          </a:p>
          <a:p>
            <a:pPr lvl="1"/>
            <a:r>
              <a:rPr lang="en-US" sz="2200" dirty="0"/>
              <a:t>Vocabulary – Job profiles in special education (pages 92 and 93)</a:t>
            </a:r>
          </a:p>
          <a:p>
            <a:r>
              <a:rPr lang="en-US" sz="2200" dirty="0"/>
              <a:t>Unit 16: </a:t>
            </a:r>
          </a:p>
          <a:p>
            <a:pPr lvl="1"/>
            <a:r>
              <a:rPr lang="en-US" sz="2200" dirty="0"/>
              <a:t>Grammar – Prepositional verbs; noun/adjective + preposition (please refer to page 99 in your books)</a:t>
            </a:r>
          </a:p>
          <a:p>
            <a:pPr lvl="1"/>
            <a:r>
              <a:rPr lang="en-US" sz="2200" dirty="0"/>
              <a:t>Vocabulary – Parents and siblings of students with special needs (pages 96 and 97)</a:t>
            </a:r>
          </a:p>
          <a:p>
            <a:pPr lvl="1"/>
            <a:endParaRPr lang="en-US" sz="2200" dirty="0"/>
          </a:p>
          <a:p>
            <a:pPr marL="457200" lvl="1" indent="0" algn="ctr">
              <a:buNone/>
            </a:pPr>
            <a:r>
              <a:rPr lang="en-US" sz="2200" b="1" dirty="0">
                <a:solidFill>
                  <a:srgbClr val="FF0000"/>
                </a:solidFill>
              </a:rPr>
              <a:t>EXTRA PRACTICE: </a:t>
            </a:r>
          </a:p>
          <a:p>
            <a:pPr lvl="1"/>
            <a:r>
              <a:rPr lang="en-GB" sz="2200" dirty="0"/>
              <a:t>Please go to the </a:t>
            </a:r>
            <a:r>
              <a:rPr lang="en-GB" sz="2200" dirty="0" err="1"/>
              <a:t>En</a:t>
            </a:r>
            <a:r>
              <a:rPr lang="en-GB" sz="2200" dirty="0"/>
              <a:t>-Abilities learning platform at  </a:t>
            </a:r>
            <a:r>
              <a:rPr lang="en-GB" sz="2200" dirty="0">
                <a:hlinkClick r:id="rId2"/>
              </a:rPr>
              <a:t>https://desarrollo.enabilities.prometeoinnovations.com/login/index.php</a:t>
            </a:r>
            <a:r>
              <a:rPr lang="en-GB" sz="2200" dirty="0"/>
              <a:t>  </a:t>
            </a:r>
          </a:p>
          <a:p>
            <a:pPr lvl="1"/>
            <a:r>
              <a:rPr lang="en-GB" sz="2200" dirty="0"/>
              <a:t>Go to English course A2 – Unit 2 – Exercises 2.9; 2.10; Unit 2 extra exercises 1 and 2 (Prepositions of time)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50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5AC03CE-AD6A-416A-9F3D-67E9E10A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Exercise III page 100 - </a:t>
            </a:r>
            <a:r>
              <a:rPr lang="en-US" altLang="en-US" sz="2400" b="1" dirty="0">
                <a:solidFill>
                  <a:srgbClr val="00B050"/>
                </a:solidFill>
              </a:rPr>
              <a:t>key</a:t>
            </a:r>
            <a:br>
              <a:rPr lang="en-US" altLang="en-US" sz="2400" b="1" dirty="0"/>
            </a:br>
            <a:r>
              <a:rPr lang="en-US" altLang="en-US" sz="2400" b="1" dirty="0"/>
              <a:t>Each of these sentences has a mistake in the use of prepositions. Find the mistakes and correct them.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3CFC2-0F6B-4D5B-98CC-C6F8895E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John was born </a:t>
            </a:r>
            <a:r>
              <a:rPr lang="en-US" sz="2400" strike="sngStrike" dirty="0">
                <a:solidFill>
                  <a:srgbClr val="FF0000"/>
                </a:solidFill>
              </a:rPr>
              <a:t>on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in </a:t>
            </a:r>
            <a:r>
              <a:rPr lang="en-US" sz="2400" dirty="0">
                <a:solidFill>
                  <a:prstClr val="black"/>
                </a:solidFill>
              </a:rPr>
              <a:t>2001.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John’s parents are meeting his special education teacher </a:t>
            </a:r>
            <a:r>
              <a:rPr lang="en-US" sz="2400" strike="sngStrike" dirty="0">
                <a:solidFill>
                  <a:srgbClr val="FF0000"/>
                </a:solidFill>
              </a:rPr>
              <a:t>in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on </a:t>
            </a:r>
            <a:r>
              <a:rPr lang="en-US" sz="2400" dirty="0">
                <a:solidFill>
                  <a:prstClr val="black"/>
                </a:solidFill>
              </a:rPr>
              <a:t>Monday morning.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They have an appointment </a:t>
            </a:r>
            <a:r>
              <a:rPr lang="en-US" sz="2400" strike="sngStrike" dirty="0">
                <a:solidFill>
                  <a:srgbClr val="FF0000"/>
                </a:solidFill>
              </a:rPr>
              <a:t>on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at </a:t>
            </a:r>
            <a:r>
              <a:rPr lang="en-US" sz="2400" dirty="0">
                <a:solidFill>
                  <a:prstClr val="black"/>
                </a:solidFill>
              </a:rPr>
              <a:t>11 o’clock.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The IEP should be finished </a:t>
            </a:r>
            <a:r>
              <a:rPr lang="en-US" sz="2400" strike="sngStrike" dirty="0">
                <a:solidFill>
                  <a:srgbClr val="FF0000"/>
                </a:solidFill>
              </a:rPr>
              <a:t>at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in </a:t>
            </a:r>
            <a:r>
              <a:rPr lang="en-US" sz="2400" dirty="0">
                <a:solidFill>
                  <a:prstClr val="black"/>
                </a:solidFill>
              </a:rPr>
              <a:t>two weeks time.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Parents often feel responsible </a:t>
            </a:r>
            <a:r>
              <a:rPr lang="en-US" sz="2400" strike="sngStrike" dirty="0">
                <a:solidFill>
                  <a:srgbClr val="FF0000"/>
                </a:solidFill>
              </a:rPr>
              <a:t>to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for </a:t>
            </a:r>
            <a:r>
              <a:rPr lang="en-US" sz="2400" dirty="0">
                <a:solidFill>
                  <a:prstClr val="black"/>
                </a:solidFill>
              </a:rPr>
              <a:t>their child’s condition.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Social services can help parents cope </a:t>
            </a:r>
            <a:r>
              <a:rPr lang="en-US" sz="2400" strike="sngStrike" dirty="0">
                <a:solidFill>
                  <a:srgbClr val="FF0000"/>
                </a:solidFill>
              </a:rPr>
              <a:t>for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with </a:t>
            </a:r>
            <a:r>
              <a:rPr lang="en-US" sz="2400" dirty="0">
                <a:solidFill>
                  <a:prstClr val="black"/>
                </a:solidFill>
              </a:rPr>
              <a:t>stress.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Causes </a:t>
            </a:r>
            <a:r>
              <a:rPr lang="en-US" sz="2400" strike="sngStrike" dirty="0">
                <a:solidFill>
                  <a:srgbClr val="FF0000"/>
                </a:solidFill>
              </a:rPr>
              <a:t>about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of </a:t>
            </a:r>
            <a:r>
              <a:rPr lang="en-US" sz="2400" dirty="0">
                <a:solidFill>
                  <a:prstClr val="black"/>
                </a:solidFill>
              </a:rPr>
              <a:t>many disabilities are unknown.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prstClr val="black"/>
                </a:solidFill>
              </a:rPr>
              <a:t>Parents often let their disabled children get away </a:t>
            </a:r>
            <a:r>
              <a:rPr lang="en-US" sz="2400" strike="sngStrike" dirty="0">
                <a:solidFill>
                  <a:srgbClr val="FF0000"/>
                </a:solidFill>
              </a:rPr>
              <a:t>of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with </a:t>
            </a:r>
            <a:r>
              <a:rPr lang="en-US" sz="2400" dirty="0">
                <a:solidFill>
                  <a:prstClr val="black"/>
                </a:solidFill>
              </a:rPr>
              <a:t>a lot.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9BA59DC-13D5-4768-92C3-5367F932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EXTRA EXERCISE 1</a:t>
            </a:r>
            <a:br>
              <a:rPr lang="en-US" altLang="en-US" sz="2000" b="1" dirty="0"/>
            </a:br>
            <a:r>
              <a:rPr lang="en-US" altLang="en-US" sz="2000" b="1" dirty="0"/>
              <a:t>COMPLETE THE SENTNCES BY PUTTING IN THE CORRECT PREPOSITION.</a:t>
            </a:r>
            <a:br>
              <a:rPr lang="en-US" altLang="en-US" sz="2000" dirty="0"/>
            </a:br>
            <a:endParaRPr lang="en-US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A8797-DFD0-4790-B82F-B970B7BEA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I work _____ Cardiff, which is the capital of Wales.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It’s _____ the south of Wales.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The place where I work is _____ the centre of the city.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To be exact, it’s _____ 526, Broad Street.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My office is _____ the 12</a:t>
            </a:r>
            <a:r>
              <a:rPr lang="en-US" sz="2600" baseline="30000" dirty="0"/>
              <a:t>th</a:t>
            </a:r>
            <a:r>
              <a:rPr lang="en-US" sz="2600" dirty="0"/>
              <a:t> floor of a big office block.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When I’m _____ work, I usually stay _____ my office doing my work on my computer.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_____ my desk, I’ve got my computer, some photos of my family, and various other things.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/>
              <a:t>I also keep a lot of things _____ the drawers of my desk and _____ a cupboard.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9F0793D-5808-4ACC-873F-178CBB90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EXTRA EXERCISE 2</a:t>
            </a:r>
            <a:br>
              <a:rPr lang="en-US" altLang="en-US" sz="2400" b="1" dirty="0"/>
            </a:br>
            <a:r>
              <a:rPr lang="en-US" altLang="en-US" sz="2400" b="1" dirty="0"/>
              <a:t>PUT IN AT, ON OR IN.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E7AD5-B766-4DFA-B954-FA47CD69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Mozart was born in Salzburg, _____ 1756.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 haven’t seen Kate for a few days. I last saw her _____ Tuesday.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The price of electricity is going up _____ October.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_____ weekends, we often go for long walks in the country.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I’ve been invited to a wedding _____ 14 February.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Jonathan is 63. He’ll be retiring from his job _____ two year’s time.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I’m busy just now, but I’ll be with you _____ a moment.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Jenny’s brother is an engineer, but he doesn’t have a job _____ the moment.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There are usually a lot of parties _____ New Year’s Eve.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6A31E4-42D5-4CF5-98FF-7E2C2EE0B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4D622-F832-48FA-AC09-D5500635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 don’t like driving _____ night.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My car is being repaired at the garage. It will be ready _____ two hours.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The telephone and the doorbell rang _____ the same time.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Mary and David always go out for dinner _____ their wedding anniversary.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It was a short book and easy to read. I read it _____ a day.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_____ Saturday night I went to bed _____ midnight.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We travelled overnight to Paris and arrived _____ 5 o’clock _____ the morning.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The course begins _____ 7 January and ends sometime _____ April.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 might not be at home _____ Tuesday morning, but I’ll be there _____ the afternoon.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9BA59DC-13D5-4768-92C3-5367F932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/>
              <a:t>EXTRA EXERCISE 1 </a:t>
            </a:r>
            <a:r>
              <a:rPr lang="en-US" altLang="en-US" sz="2000" b="1" dirty="0">
                <a:solidFill>
                  <a:srgbClr val="00B050"/>
                </a:solidFill>
              </a:rPr>
              <a:t>(KEY)</a:t>
            </a:r>
            <a:br>
              <a:rPr lang="en-US" altLang="en-US" sz="2000" b="1" dirty="0"/>
            </a:br>
            <a:r>
              <a:rPr lang="en-US" altLang="en-US" sz="2000" b="1" dirty="0"/>
              <a:t>COMPLETE THE SENTNCES BY PUTTING IN THE CORRECT PREPOSITION.</a:t>
            </a:r>
            <a:br>
              <a:rPr lang="en-US" altLang="en-US" sz="2000" dirty="0"/>
            </a:br>
            <a:endParaRPr lang="en-US" alt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A8797-DFD0-4790-B82F-B970B7BEA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I work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Cardiff, which is the capital of Wales.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It’s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the south of Wales.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The place where I work is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the centre of the city.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To be exact, it’s </a:t>
            </a:r>
            <a:r>
              <a:rPr lang="en-US" sz="2800" dirty="0">
                <a:solidFill>
                  <a:srgbClr val="00B050"/>
                </a:solidFill>
              </a:rPr>
              <a:t>at</a:t>
            </a:r>
            <a:r>
              <a:rPr lang="en-US" sz="2800" dirty="0"/>
              <a:t> 526, Broad Street.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My office is </a:t>
            </a:r>
            <a:r>
              <a:rPr lang="en-US" sz="2800" dirty="0">
                <a:solidFill>
                  <a:srgbClr val="00B050"/>
                </a:solidFill>
              </a:rPr>
              <a:t>on</a:t>
            </a:r>
            <a:r>
              <a:rPr lang="en-US" sz="2800" dirty="0"/>
              <a:t> the 12</a:t>
            </a:r>
            <a:r>
              <a:rPr lang="en-US" sz="2800" baseline="30000" dirty="0"/>
              <a:t>th</a:t>
            </a:r>
            <a:r>
              <a:rPr lang="en-US" sz="2800" dirty="0"/>
              <a:t> floor of a big office block.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When I’m </a:t>
            </a:r>
            <a:r>
              <a:rPr lang="en-US" sz="2800" dirty="0">
                <a:solidFill>
                  <a:srgbClr val="00B050"/>
                </a:solidFill>
              </a:rPr>
              <a:t>at</a:t>
            </a:r>
            <a:r>
              <a:rPr lang="en-US" sz="2800" dirty="0"/>
              <a:t> work, I usually stay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my office doing my work on my computer.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B050"/>
                </a:solidFill>
              </a:rPr>
              <a:t>On</a:t>
            </a:r>
            <a:r>
              <a:rPr lang="en-US" sz="2800" dirty="0"/>
              <a:t> my desk, I’ve got my computer, some photos of my family, and various other things.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I also keep a lot of things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the drawers of my desk and </a:t>
            </a:r>
            <a:r>
              <a:rPr lang="en-US" sz="2800" dirty="0">
                <a:solidFill>
                  <a:srgbClr val="00B050"/>
                </a:solidFill>
              </a:rPr>
              <a:t>in</a:t>
            </a:r>
            <a:r>
              <a:rPr lang="en-US" sz="2800" dirty="0"/>
              <a:t> a cupboard.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5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9F0793D-5808-4ACC-873F-178CBB90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EXTRA EXERCISE 2 </a:t>
            </a:r>
            <a:r>
              <a:rPr lang="en-US" altLang="en-US" sz="2400" b="1" dirty="0">
                <a:solidFill>
                  <a:srgbClr val="00B050"/>
                </a:solidFill>
              </a:rPr>
              <a:t>(key)</a:t>
            </a:r>
            <a:br>
              <a:rPr lang="en-US" altLang="en-US" sz="2400" b="1" dirty="0"/>
            </a:br>
            <a:r>
              <a:rPr lang="en-US" altLang="en-US" sz="2400" b="1" dirty="0"/>
              <a:t>PUT IN AT, ON OR IN.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E7AD5-B766-4DFA-B954-FA47CD69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Mozart was born in Salzburg,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1756.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 haven’t seen Kate for a few days. I last saw her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Tuesday.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The price of electricity is going up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October.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weekends, we often go for long walks in the country.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I’ve been invited to a wedding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14 February.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Jonathan is 63. He’ll be retiring from his job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two year’s time.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I’m busy just now, but I’ll be with you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a moment.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Jenny’s brother is an engineer, but he doesn’t have a job </a:t>
            </a: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the moment.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There are usually a lot of parties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New Year’s Eve.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61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6A31E4-42D5-4CF5-98FF-7E2C2EE0B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4D622-F832-48FA-AC09-D5500635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 don’t like driving </a:t>
            </a: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night.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My car is being repaired at the garage. It will be ready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two hours.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The telephone and the doorbell rang </a:t>
            </a: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the same time.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Mary and David always go out for dinner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their wedding anniversary.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It was a short book and easy to read. I read it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a day.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Saturday night I went to bed </a:t>
            </a: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midnight.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We travelled overnight to Paris and arrived </a:t>
            </a:r>
            <a:r>
              <a:rPr lang="en-US" sz="2000" dirty="0">
                <a:solidFill>
                  <a:srgbClr val="00B050"/>
                </a:solidFill>
              </a:rPr>
              <a:t>at</a:t>
            </a:r>
            <a:r>
              <a:rPr lang="en-US" sz="2000" dirty="0"/>
              <a:t> 5 o’clock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the morning.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The course begins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7 January and ends sometime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April.</a:t>
            </a:r>
          </a:p>
          <a:p>
            <a:pPr marL="457200" indent="-457200" eaLnBrk="1" hangingPunct="1">
              <a:buFont typeface="+mj-lt"/>
              <a:buAutoNum type="arabicPeriod" startAt="10"/>
              <a:defRPr/>
            </a:pPr>
            <a:r>
              <a:rPr lang="en-US" sz="2000" dirty="0"/>
              <a:t>I might not be at home </a:t>
            </a:r>
            <a:r>
              <a:rPr lang="en-US" sz="2000" dirty="0">
                <a:solidFill>
                  <a:srgbClr val="00B050"/>
                </a:solidFill>
              </a:rPr>
              <a:t>on</a:t>
            </a:r>
            <a:r>
              <a:rPr lang="en-US" sz="2000" dirty="0"/>
              <a:t> Tuesday morning, but I’ll be there </a:t>
            </a:r>
            <a:r>
              <a:rPr lang="en-US" sz="2000" dirty="0">
                <a:solidFill>
                  <a:srgbClr val="00B050"/>
                </a:solidFill>
              </a:rPr>
              <a:t>in</a:t>
            </a:r>
            <a:r>
              <a:rPr lang="en-US" sz="2000" dirty="0"/>
              <a:t> the afternoon.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357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1267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4_Office Theme</vt:lpstr>
      <vt:lpstr>1_Office Theme</vt:lpstr>
      <vt:lpstr>REVISION 8</vt:lpstr>
      <vt:lpstr>PowerPoint Presentation</vt:lpstr>
      <vt:lpstr>Exercise III page 100 - key Each of these sentences has a mistake in the use of prepositions. Find the mistakes and correct them.</vt:lpstr>
      <vt:lpstr>EXTRA EXERCISE 1 COMPLETE THE SENTNCES BY PUTTING IN THE CORRECT PREPOSITION. </vt:lpstr>
      <vt:lpstr>EXTRA EXERCISE 2 PUT IN AT, ON OR IN. </vt:lpstr>
      <vt:lpstr>PowerPoint Presentation</vt:lpstr>
      <vt:lpstr>EXTRA EXERCISE 1 (KEY) COMPLETE THE SENTNCES BY PUTTING IN THE CORRECT PREPOSITION. </vt:lpstr>
      <vt:lpstr>EXTRA EXERCISE 2 (key) PUT IN AT, ON OR IN. </vt:lpstr>
      <vt:lpstr>PowerPoint Presentation</vt:lpstr>
      <vt:lpstr>VOCABULARY Write the appropriate term or phrase for each definition </vt:lpstr>
      <vt:lpstr>VOCABULARY - KEY Write the appropriate term or phrase for each definition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5</dc:title>
  <dc:creator>Maja Otanjac</dc:creator>
  <cp:lastModifiedBy>Maja Otanjac</cp:lastModifiedBy>
  <cp:revision>83</cp:revision>
  <dcterms:created xsi:type="dcterms:W3CDTF">2020-03-18T07:33:00Z</dcterms:created>
  <dcterms:modified xsi:type="dcterms:W3CDTF">2020-05-03T16:10:07Z</dcterms:modified>
</cp:coreProperties>
</file>